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Barlow"/>
      <p:regular r:id="rId13"/>
    </p:embeddedFont>
    <p:embeddedFont>
      <p:font typeface="Barlow"/>
      <p:regular r:id="rId14"/>
    </p:embeddedFont>
    <p:embeddedFont>
      <p:font typeface="Barlow"/>
      <p:regular r:id="rId15"/>
    </p:embeddedFont>
    <p:embeddedFont>
      <p:font typeface="Barlow"/>
      <p:regular r:id="rId16"/>
    </p:embeddedFont>
    <p:embeddedFont>
      <p:font typeface="Montserrat"/>
      <p:regular r:id="rId17"/>
    </p:embeddedFont>
    <p:embeddedFont>
      <p:font typeface="Montserrat"/>
      <p:regular r:id="rId18"/>
    </p:embeddedFont>
    <p:embeddedFont>
      <p:font typeface="Montserrat"/>
      <p:regular r:id="rId19"/>
    </p:embeddedFont>
    <p:embeddedFont>
      <p:font typeface="Montserrat"/>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 Id="rId19" Type="http://schemas.openxmlformats.org/officeDocument/2006/relationships/font" Target="fonts/font7.fntdata"/><Relationship Id="rId20" Type="http://schemas.openxmlformats.org/officeDocument/2006/relationships/font" Target="fonts/font8.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2-1.png>
</file>

<file path=ppt/media/image-4-1.png>
</file>

<file path=ppt/media/image-5-1.png>
</file>

<file path=ppt/media/image-5-2.png>
</file>

<file path=ppt/media/image-5-3.png>
</file>

<file path=ppt/media/image-5-4.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472089"/>
            <a:ext cx="7627382" cy="2950726"/>
          </a:xfrm>
          <a:prstGeom prst="rect">
            <a:avLst/>
          </a:prstGeom>
          <a:noFill/>
          <a:ln/>
        </p:spPr>
        <p:txBody>
          <a:bodyPr wrap="square" lIns="0" tIns="0" rIns="0" bIns="0" rtlCol="0" anchor="t"/>
          <a:lstStyle/>
          <a:p>
            <a:pPr indent="0" marL="0">
              <a:lnSpc>
                <a:spcPts val="7700"/>
              </a:lnSpc>
              <a:buNone/>
            </a:pPr>
            <a:r>
              <a:rPr lang="en-US" sz="6150" b="1" dirty="0">
                <a:solidFill>
                  <a:srgbClr val="9998FF"/>
                </a:solidFill>
                <a:latin typeface="Barlow Bold" pitchFamily="34" charset="0"/>
                <a:ea typeface="Barlow Bold" pitchFamily="34" charset="-122"/>
                <a:cs typeface="Barlow Bold" pitchFamily="34" charset="-120"/>
              </a:rPr>
              <a:t>Creating a To-Do List with HTML, CSS, and JavaScript</a:t>
            </a:r>
            <a:endParaRPr lang="en-US" sz="6150" dirty="0"/>
          </a:p>
        </p:txBody>
      </p:sp>
      <p:sp>
        <p:nvSpPr>
          <p:cNvPr id="4" name="Text 1"/>
          <p:cNvSpPr/>
          <p:nvPr/>
        </p:nvSpPr>
        <p:spPr>
          <a:xfrm>
            <a:off x="758309" y="4747736"/>
            <a:ext cx="7627382" cy="138684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In this comprehensive guide, we'll walk through the steps to create a visually appealing and functional to-do list using the power of HTML, CSS, and JavaScript. By the end, you'll have a dynamic task management tool that enhances your productivity and organization.</a:t>
            </a:r>
            <a:endParaRPr lang="en-US" sz="1700" dirty="0"/>
          </a:p>
        </p:txBody>
      </p:sp>
      <p:sp>
        <p:nvSpPr>
          <p:cNvPr id="5" name="Shape 2"/>
          <p:cNvSpPr/>
          <p:nvPr/>
        </p:nvSpPr>
        <p:spPr>
          <a:xfrm>
            <a:off x="758309" y="6394490"/>
            <a:ext cx="346591" cy="346591"/>
          </a:xfrm>
          <a:prstGeom prst="roundRect">
            <a:avLst>
              <a:gd name="adj" fmla="val 26380043"/>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765929" y="6402110"/>
            <a:ext cx="331351" cy="331351"/>
          </a:xfrm>
          <a:prstGeom prst="rect">
            <a:avLst/>
          </a:prstGeom>
        </p:spPr>
      </p:pic>
      <p:sp>
        <p:nvSpPr>
          <p:cNvPr id="7" name="Text 3"/>
          <p:cNvSpPr/>
          <p:nvPr/>
        </p:nvSpPr>
        <p:spPr>
          <a:xfrm>
            <a:off x="1213128" y="6378297"/>
            <a:ext cx="2810947" cy="379214"/>
          </a:xfrm>
          <a:prstGeom prst="rect">
            <a:avLst/>
          </a:prstGeom>
          <a:noFill/>
          <a:ln/>
        </p:spPr>
        <p:txBody>
          <a:bodyPr wrap="none" lIns="0" tIns="0" rIns="0" bIns="0" rtlCol="0" anchor="t"/>
          <a:lstStyle/>
          <a:p>
            <a:pPr algn="l" indent="0" marL="0">
              <a:lnSpc>
                <a:spcPts val="2950"/>
              </a:lnSpc>
              <a:buNone/>
            </a:pPr>
            <a:r>
              <a:rPr lang="en-US" sz="2100" b="1" dirty="0">
                <a:solidFill>
                  <a:srgbClr val="EEEFF5"/>
                </a:solidFill>
                <a:latin typeface="Montserrat Bold" pitchFamily="34" charset="0"/>
                <a:ea typeface="Montserrat Bold" pitchFamily="34" charset="-122"/>
                <a:cs typeface="Montserrat Bold" pitchFamily="34" charset="-120"/>
              </a:rPr>
              <a:t>by Tanish Shishodia</a:t>
            </a:r>
            <a:endParaRPr lang="en-US" sz="2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1188006"/>
            <a:ext cx="7627382" cy="1425416"/>
          </a:xfrm>
          <a:prstGeom prst="rect">
            <a:avLst/>
          </a:prstGeom>
          <a:noFill/>
          <a:ln/>
        </p:spPr>
        <p:txBody>
          <a:bodyPr wrap="square" lIns="0" tIns="0" rIns="0" bIns="0" rtlCol="0" anchor="t"/>
          <a:lstStyle/>
          <a:p>
            <a:pPr indent="0" marL="0">
              <a:lnSpc>
                <a:spcPts val="5600"/>
              </a:lnSpc>
              <a:buNone/>
            </a:pPr>
            <a:r>
              <a:rPr lang="en-US" sz="4450" b="1" dirty="0">
                <a:solidFill>
                  <a:srgbClr val="9998FF"/>
                </a:solidFill>
                <a:latin typeface="Barlow Bold" pitchFamily="34" charset="0"/>
                <a:ea typeface="Barlow Bold" pitchFamily="34" charset="-122"/>
                <a:cs typeface="Barlow Bold" pitchFamily="34" charset="-120"/>
              </a:rPr>
              <a:t>Understanding the Basics of HTML Structure</a:t>
            </a:r>
            <a:endParaRPr lang="en-US" sz="4450" dirty="0"/>
          </a:p>
        </p:txBody>
      </p:sp>
      <p:sp>
        <p:nvSpPr>
          <p:cNvPr id="4" name="Shape 1"/>
          <p:cNvSpPr/>
          <p:nvPr/>
        </p:nvSpPr>
        <p:spPr>
          <a:xfrm>
            <a:off x="6244709" y="3182064"/>
            <a:ext cx="487442" cy="487442"/>
          </a:xfrm>
          <a:prstGeom prst="roundRect">
            <a:avLst>
              <a:gd name="adj" fmla="val 40004"/>
            </a:avLst>
          </a:prstGeom>
          <a:solidFill>
            <a:srgbClr val="282C32"/>
          </a:solidFill>
          <a:ln/>
          <a:effectLst>
            <a:outerShdw sx="100000" sy="100000" kx="0" ky="0" algn="bl" rotWithShape="0" blurRad="53340" dist="26670" dir="13500000">
              <a:srgbClr val="ffffff">
                <a:alpha val="10000"/>
              </a:srgbClr>
            </a:outerShdw>
          </a:effectLst>
        </p:spPr>
      </p:sp>
      <p:sp>
        <p:nvSpPr>
          <p:cNvPr id="5" name="Text 2"/>
          <p:cNvSpPr/>
          <p:nvPr/>
        </p:nvSpPr>
        <p:spPr>
          <a:xfrm>
            <a:off x="6427827" y="3254693"/>
            <a:ext cx="121087" cy="342067"/>
          </a:xfrm>
          <a:prstGeom prst="rect">
            <a:avLst/>
          </a:prstGeom>
          <a:noFill/>
          <a:ln/>
        </p:spPr>
        <p:txBody>
          <a:bodyPr wrap="none" lIns="0" tIns="0" rIns="0" bIns="0" rtlCol="0" anchor="t"/>
          <a:lstStyle/>
          <a:p>
            <a:pPr algn="ctr" indent="0" marL="0">
              <a:lnSpc>
                <a:spcPts val="2650"/>
              </a:lnSpc>
              <a:buNone/>
            </a:pPr>
            <a:r>
              <a:rPr lang="en-US" sz="2650" b="1" dirty="0">
                <a:solidFill>
                  <a:srgbClr val="EEEFF5"/>
                </a:solidFill>
                <a:latin typeface="Barlow Bold" pitchFamily="34" charset="0"/>
                <a:ea typeface="Barlow Bold" pitchFamily="34" charset="-122"/>
                <a:cs typeface="Barlow Bold" pitchFamily="34" charset="-120"/>
              </a:rPr>
              <a:t>1</a:t>
            </a:r>
            <a:endParaRPr lang="en-US" sz="2650" dirty="0"/>
          </a:p>
        </p:txBody>
      </p:sp>
      <p:sp>
        <p:nvSpPr>
          <p:cNvPr id="6" name="Text 3"/>
          <p:cNvSpPr/>
          <p:nvPr/>
        </p:nvSpPr>
        <p:spPr>
          <a:xfrm>
            <a:off x="6948726" y="3182064"/>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EEEFF5"/>
                </a:solidFill>
                <a:latin typeface="Barlow Bold" pitchFamily="34" charset="0"/>
                <a:ea typeface="Barlow Bold" pitchFamily="34" charset="-122"/>
                <a:cs typeface="Barlow Bold" pitchFamily="34" charset="-120"/>
              </a:rPr>
              <a:t>Semantic Elements</a:t>
            </a:r>
            <a:endParaRPr lang="en-US" sz="2200" dirty="0"/>
          </a:p>
        </p:txBody>
      </p:sp>
      <p:sp>
        <p:nvSpPr>
          <p:cNvPr id="7" name="Text 4"/>
          <p:cNvSpPr/>
          <p:nvPr/>
        </p:nvSpPr>
        <p:spPr>
          <a:xfrm>
            <a:off x="6948726" y="3668197"/>
            <a:ext cx="3001447" cy="173355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Utilize HTML tags like </a:t>
            </a:r>
            <a:pPr indent="0" marL="0">
              <a:lnSpc>
                <a:spcPts val="2700"/>
              </a:lnSpc>
              <a:buNone/>
            </a:pPr>
            <a:r>
              <a:rPr lang="en-US" sz="1700" dirty="0">
                <a:solidFill>
                  <a:srgbClr val="EEEFF5"/>
                </a:solidFill>
                <a:highlight>
                  <a:srgbClr val="01004D"/>
                </a:highlight>
                <a:latin typeface="Consolas" pitchFamily="34" charset="0"/>
                <a:ea typeface="Consolas" pitchFamily="34" charset="-122"/>
                <a:cs typeface="Consolas" pitchFamily="34" charset="-120"/>
              </a:rPr>
              <a:t>&lt;header&gt;</a:t>
            </a:r>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 </a:t>
            </a:r>
            <a:pPr indent="0" marL="0">
              <a:lnSpc>
                <a:spcPts val="2700"/>
              </a:lnSpc>
              <a:buNone/>
            </a:pPr>
            <a:r>
              <a:rPr lang="en-US" sz="1700" dirty="0">
                <a:solidFill>
                  <a:srgbClr val="EEEFF5"/>
                </a:solidFill>
                <a:highlight>
                  <a:srgbClr val="01004D"/>
                </a:highlight>
                <a:latin typeface="Consolas" pitchFamily="34" charset="0"/>
                <a:ea typeface="Consolas" pitchFamily="34" charset="-122"/>
                <a:cs typeface="Consolas" pitchFamily="34" charset="-120"/>
              </a:rPr>
              <a:t>&lt;main&gt;</a:t>
            </a:r>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 and </a:t>
            </a:r>
            <a:pPr indent="0" marL="0">
              <a:lnSpc>
                <a:spcPts val="2700"/>
              </a:lnSpc>
              <a:buNone/>
            </a:pPr>
            <a:r>
              <a:rPr lang="en-US" sz="1700" dirty="0">
                <a:solidFill>
                  <a:srgbClr val="EEEFF5"/>
                </a:solidFill>
                <a:highlight>
                  <a:srgbClr val="01004D"/>
                </a:highlight>
                <a:latin typeface="Consolas" pitchFamily="34" charset="0"/>
                <a:ea typeface="Consolas" pitchFamily="34" charset="-122"/>
                <a:cs typeface="Consolas" pitchFamily="34" charset="-120"/>
              </a:rPr>
              <a:t>&lt;footer&gt;</a:t>
            </a:r>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 to create a well-structured and accessible interface.</a:t>
            </a:r>
            <a:endParaRPr lang="en-US" sz="1700" dirty="0"/>
          </a:p>
        </p:txBody>
      </p:sp>
      <p:sp>
        <p:nvSpPr>
          <p:cNvPr id="8" name="Shape 5"/>
          <p:cNvSpPr/>
          <p:nvPr/>
        </p:nvSpPr>
        <p:spPr>
          <a:xfrm>
            <a:off x="10166747" y="3182064"/>
            <a:ext cx="487442" cy="487442"/>
          </a:xfrm>
          <a:prstGeom prst="roundRect">
            <a:avLst>
              <a:gd name="adj" fmla="val 40004"/>
            </a:avLst>
          </a:prstGeom>
          <a:solidFill>
            <a:srgbClr val="282C32"/>
          </a:solidFill>
          <a:ln/>
          <a:effectLst>
            <a:outerShdw sx="100000" sy="100000" kx="0" ky="0" algn="bl" rotWithShape="0" blurRad="53340" dist="26670" dir="13500000">
              <a:srgbClr val="ffffff">
                <a:alpha val="10000"/>
              </a:srgbClr>
            </a:outerShdw>
          </a:effectLst>
        </p:spPr>
      </p:sp>
      <p:sp>
        <p:nvSpPr>
          <p:cNvPr id="9" name="Text 6"/>
          <p:cNvSpPr/>
          <p:nvPr/>
        </p:nvSpPr>
        <p:spPr>
          <a:xfrm>
            <a:off x="10314623" y="3254693"/>
            <a:ext cx="191572" cy="342067"/>
          </a:xfrm>
          <a:prstGeom prst="rect">
            <a:avLst/>
          </a:prstGeom>
          <a:noFill/>
          <a:ln/>
        </p:spPr>
        <p:txBody>
          <a:bodyPr wrap="none" lIns="0" tIns="0" rIns="0" bIns="0" rtlCol="0" anchor="t"/>
          <a:lstStyle/>
          <a:p>
            <a:pPr algn="ctr" indent="0" marL="0">
              <a:lnSpc>
                <a:spcPts val="2650"/>
              </a:lnSpc>
              <a:buNone/>
            </a:pPr>
            <a:r>
              <a:rPr lang="en-US" sz="2650" b="1" dirty="0">
                <a:solidFill>
                  <a:srgbClr val="EEEFF5"/>
                </a:solidFill>
                <a:latin typeface="Barlow Bold" pitchFamily="34" charset="0"/>
                <a:ea typeface="Barlow Bold" pitchFamily="34" charset="-122"/>
                <a:cs typeface="Barlow Bold" pitchFamily="34" charset="-120"/>
              </a:rPr>
              <a:t>2</a:t>
            </a:r>
            <a:endParaRPr lang="en-US" sz="2650" dirty="0"/>
          </a:p>
        </p:txBody>
      </p:sp>
      <p:sp>
        <p:nvSpPr>
          <p:cNvPr id="10" name="Text 7"/>
          <p:cNvSpPr/>
          <p:nvPr/>
        </p:nvSpPr>
        <p:spPr>
          <a:xfrm>
            <a:off x="10870763" y="3182064"/>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EEEFF5"/>
                </a:solidFill>
                <a:latin typeface="Barlow Bold" pitchFamily="34" charset="0"/>
                <a:ea typeface="Barlow Bold" pitchFamily="34" charset="-122"/>
                <a:cs typeface="Barlow Bold" pitchFamily="34" charset="-120"/>
              </a:rPr>
              <a:t>Input Fields</a:t>
            </a:r>
            <a:endParaRPr lang="en-US" sz="2200" dirty="0"/>
          </a:p>
        </p:txBody>
      </p:sp>
      <p:sp>
        <p:nvSpPr>
          <p:cNvPr id="11" name="Text 8"/>
          <p:cNvSpPr/>
          <p:nvPr/>
        </p:nvSpPr>
        <p:spPr>
          <a:xfrm>
            <a:off x="10870763" y="3668197"/>
            <a:ext cx="3001447" cy="138684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Implement </a:t>
            </a:r>
            <a:pPr indent="0" marL="0">
              <a:lnSpc>
                <a:spcPts val="2700"/>
              </a:lnSpc>
              <a:buNone/>
            </a:pPr>
            <a:r>
              <a:rPr lang="en-US" sz="1700" dirty="0">
                <a:solidFill>
                  <a:srgbClr val="EEEFF5"/>
                </a:solidFill>
                <a:highlight>
                  <a:srgbClr val="01004D"/>
                </a:highlight>
                <a:latin typeface="Consolas" pitchFamily="34" charset="0"/>
                <a:ea typeface="Consolas" pitchFamily="34" charset="-122"/>
                <a:cs typeface="Consolas" pitchFamily="34" charset="-120"/>
              </a:rPr>
              <a:t>&lt;input&gt;</a:t>
            </a:r>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 and </a:t>
            </a:r>
            <a:pPr indent="0" marL="0">
              <a:lnSpc>
                <a:spcPts val="2700"/>
              </a:lnSpc>
              <a:buNone/>
            </a:pPr>
            <a:r>
              <a:rPr lang="en-US" sz="1700" dirty="0">
                <a:solidFill>
                  <a:srgbClr val="EEEFF5"/>
                </a:solidFill>
                <a:highlight>
                  <a:srgbClr val="01004D"/>
                </a:highlight>
                <a:latin typeface="Consolas" pitchFamily="34" charset="0"/>
                <a:ea typeface="Consolas" pitchFamily="34" charset="-122"/>
                <a:cs typeface="Consolas" pitchFamily="34" charset="-120"/>
              </a:rPr>
              <a:t>&lt;textarea&gt;</a:t>
            </a:r>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 elements to allow users to add tasks to the list.</a:t>
            </a:r>
            <a:endParaRPr lang="en-US" sz="1700" dirty="0"/>
          </a:p>
        </p:txBody>
      </p:sp>
      <p:sp>
        <p:nvSpPr>
          <p:cNvPr id="12" name="Shape 9"/>
          <p:cNvSpPr/>
          <p:nvPr/>
        </p:nvSpPr>
        <p:spPr>
          <a:xfrm>
            <a:off x="6244709" y="5862042"/>
            <a:ext cx="487442" cy="487442"/>
          </a:xfrm>
          <a:prstGeom prst="roundRect">
            <a:avLst>
              <a:gd name="adj" fmla="val 40004"/>
            </a:avLst>
          </a:prstGeom>
          <a:solidFill>
            <a:srgbClr val="282C32"/>
          </a:solidFill>
          <a:ln/>
          <a:effectLst>
            <a:outerShdw sx="100000" sy="100000" kx="0" ky="0" algn="bl" rotWithShape="0" blurRad="53340" dist="26670" dir="13500000">
              <a:srgbClr val="ffffff">
                <a:alpha val="10000"/>
              </a:srgbClr>
            </a:outerShdw>
          </a:effectLst>
        </p:spPr>
      </p:sp>
      <p:sp>
        <p:nvSpPr>
          <p:cNvPr id="13" name="Text 10"/>
          <p:cNvSpPr/>
          <p:nvPr/>
        </p:nvSpPr>
        <p:spPr>
          <a:xfrm>
            <a:off x="6396037" y="5934670"/>
            <a:ext cx="184666" cy="342067"/>
          </a:xfrm>
          <a:prstGeom prst="rect">
            <a:avLst/>
          </a:prstGeom>
          <a:noFill/>
          <a:ln/>
        </p:spPr>
        <p:txBody>
          <a:bodyPr wrap="none" lIns="0" tIns="0" rIns="0" bIns="0" rtlCol="0" anchor="t"/>
          <a:lstStyle/>
          <a:p>
            <a:pPr algn="ctr" indent="0" marL="0">
              <a:lnSpc>
                <a:spcPts val="2650"/>
              </a:lnSpc>
              <a:buNone/>
            </a:pPr>
            <a:r>
              <a:rPr lang="en-US" sz="2650" b="1" dirty="0">
                <a:solidFill>
                  <a:srgbClr val="EEEFF5"/>
                </a:solidFill>
                <a:latin typeface="Barlow Bold" pitchFamily="34" charset="0"/>
                <a:ea typeface="Barlow Bold" pitchFamily="34" charset="-122"/>
                <a:cs typeface="Barlow Bold" pitchFamily="34" charset="-120"/>
              </a:rPr>
              <a:t>3</a:t>
            </a:r>
            <a:endParaRPr lang="en-US" sz="2650" dirty="0"/>
          </a:p>
        </p:txBody>
      </p:sp>
      <p:sp>
        <p:nvSpPr>
          <p:cNvPr id="14" name="Text 11"/>
          <p:cNvSpPr/>
          <p:nvPr/>
        </p:nvSpPr>
        <p:spPr>
          <a:xfrm>
            <a:off x="6948726" y="5862042"/>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EEEFF5"/>
                </a:solidFill>
                <a:latin typeface="Barlow Bold" pitchFamily="34" charset="0"/>
                <a:ea typeface="Barlow Bold" pitchFamily="34" charset="-122"/>
                <a:cs typeface="Barlow Bold" pitchFamily="34" charset="-120"/>
              </a:rPr>
              <a:t>Button Actions</a:t>
            </a:r>
            <a:endParaRPr lang="en-US" sz="2200" dirty="0"/>
          </a:p>
        </p:txBody>
      </p:sp>
      <p:sp>
        <p:nvSpPr>
          <p:cNvPr id="15" name="Text 12"/>
          <p:cNvSpPr/>
          <p:nvPr/>
        </p:nvSpPr>
        <p:spPr>
          <a:xfrm>
            <a:off x="6948726" y="6348174"/>
            <a:ext cx="6923365" cy="69342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Incorporate </a:t>
            </a:r>
            <a:pPr indent="0" marL="0">
              <a:lnSpc>
                <a:spcPts val="2700"/>
              </a:lnSpc>
              <a:buNone/>
            </a:pPr>
            <a:r>
              <a:rPr lang="en-US" sz="1700" dirty="0">
                <a:solidFill>
                  <a:srgbClr val="EEEFF5"/>
                </a:solidFill>
                <a:highlight>
                  <a:srgbClr val="01004D"/>
                </a:highlight>
                <a:latin typeface="Consolas" pitchFamily="34" charset="0"/>
                <a:ea typeface="Consolas" pitchFamily="34" charset="-122"/>
                <a:cs typeface="Consolas" pitchFamily="34" charset="-120"/>
              </a:rPr>
              <a:t>&lt;button&gt;</a:t>
            </a:r>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 tags to trigger task creation, deletion, and other functionalities.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8309" y="2410420"/>
            <a:ext cx="7790021" cy="712708"/>
          </a:xfrm>
          <a:prstGeom prst="rect">
            <a:avLst/>
          </a:prstGeom>
          <a:noFill/>
          <a:ln/>
        </p:spPr>
        <p:txBody>
          <a:bodyPr wrap="none" lIns="0" tIns="0" rIns="0" bIns="0" rtlCol="0" anchor="t"/>
          <a:lstStyle/>
          <a:p>
            <a:pPr indent="0" marL="0">
              <a:lnSpc>
                <a:spcPts val="5600"/>
              </a:lnSpc>
              <a:buNone/>
            </a:pPr>
            <a:r>
              <a:rPr lang="en-US" sz="4450" b="1" dirty="0">
                <a:solidFill>
                  <a:srgbClr val="9998FF"/>
                </a:solidFill>
                <a:latin typeface="Barlow Bold" pitchFamily="34" charset="0"/>
                <a:ea typeface="Barlow Bold" pitchFamily="34" charset="-122"/>
                <a:cs typeface="Barlow Bold" pitchFamily="34" charset="-120"/>
              </a:rPr>
              <a:t>Styling the To-Do List with CSS</a:t>
            </a:r>
            <a:endParaRPr lang="en-US" sz="4450" dirty="0"/>
          </a:p>
        </p:txBody>
      </p:sp>
      <p:sp>
        <p:nvSpPr>
          <p:cNvPr id="3" name="Text 1"/>
          <p:cNvSpPr/>
          <p:nvPr/>
        </p:nvSpPr>
        <p:spPr>
          <a:xfrm>
            <a:off x="758309" y="3664625"/>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9998FF"/>
                </a:solidFill>
                <a:latin typeface="Barlow Bold" pitchFamily="34" charset="0"/>
                <a:ea typeface="Barlow Bold" pitchFamily="34" charset="-122"/>
                <a:cs typeface="Barlow Bold" pitchFamily="34" charset="-120"/>
              </a:rPr>
              <a:t>Layout</a:t>
            </a:r>
            <a:endParaRPr lang="en-US" sz="2200" dirty="0"/>
          </a:p>
        </p:txBody>
      </p:sp>
      <p:sp>
        <p:nvSpPr>
          <p:cNvPr id="4" name="Text 2"/>
          <p:cNvSpPr/>
          <p:nvPr/>
        </p:nvSpPr>
        <p:spPr>
          <a:xfrm>
            <a:off x="758309" y="4237434"/>
            <a:ext cx="4018359" cy="138684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Use CSS to position and align the various elements of the to-do list, ensuring a visually appealing and intuitive layout.</a:t>
            </a:r>
            <a:endParaRPr lang="en-US" sz="1700" dirty="0"/>
          </a:p>
        </p:txBody>
      </p:sp>
      <p:sp>
        <p:nvSpPr>
          <p:cNvPr id="5" name="Text 3"/>
          <p:cNvSpPr/>
          <p:nvPr/>
        </p:nvSpPr>
        <p:spPr>
          <a:xfrm>
            <a:off x="5312926" y="3664625"/>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9998FF"/>
                </a:solidFill>
                <a:latin typeface="Barlow Bold" pitchFamily="34" charset="0"/>
                <a:ea typeface="Barlow Bold" pitchFamily="34" charset="-122"/>
                <a:cs typeface="Barlow Bold" pitchFamily="34" charset="-120"/>
              </a:rPr>
              <a:t>Aesthetics</a:t>
            </a:r>
            <a:endParaRPr lang="en-US" sz="2200" dirty="0"/>
          </a:p>
        </p:txBody>
      </p:sp>
      <p:sp>
        <p:nvSpPr>
          <p:cNvPr id="6" name="Text 4"/>
          <p:cNvSpPr/>
          <p:nvPr/>
        </p:nvSpPr>
        <p:spPr>
          <a:xfrm>
            <a:off x="5312926" y="4237434"/>
            <a:ext cx="4018359" cy="138684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Enhance the visual appeal with thoughtful use of colors, typography, and other design elements to create a polished and cohesive look.</a:t>
            </a:r>
            <a:endParaRPr lang="en-US" sz="1700" dirty="0"/>
          </a:p>
        </p:txBody>
      </p:sp>
      <p:sp>
        <p:nvSpPr>
          <p:cNvPr id="7" name="Text 5"/>
          <p:cNvSpPr/>
          <p:nvPr/>
        </p:nvSpPr>
        <p:spPr>
          <a:xfrm>
            <a:off x="9867543" y="3664625"/>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9998FF"/>
                </a:solidFill>
                <a:latin typeface="Barlow Bold" pitchFamily="34" charset="0"/>
                <a:ea typeface="Barlow Bold" pitchFamily="34" charset="-122"/>
                <a:cs typeface="Barlow Bold" pitchFamily="34" charset="-120"/>
              </a:rPr>
              <a:t>Interactivity</a:t>
            </a:r>
            <a:endParaRPr lang="en-US" sz="2200" dirty="0"/>
          </a:p>
        </p:txBody>
      </p:sp>
      <p:sp>
        <p:nvSpPr>
          <p:cNvPr id="8" name="Text 6"/>
          <p:cNvSpPr/>
          <p:nvPr/>
        </p:nvSpPr>
        <p:spPr>
          <a:xfrm>
            <a:off x="9867543" y="4237434"/>
            <a:ext cx="4018359" cy="138684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Leverage CSS to add subtle hover effects, animations, and other interactive features to improve the user experience.</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88869" y="862608"/>
            <a:ext cx="7739062" cy="1320403"/>
          </a:xfrm>
          <a:prstGeom prst="rect">
            <a:avLst/>
          </a:prstGeom>
          <a:noFill/>
          <a:ln/>
        </p:spPr>
        <p:txBody>
          <a:bodyPr wrap="square" lIns="0" tIns="0" rIns="0" bIns="0" rtlCol="0" anchor="t"/>
          <a:lstStyle/>
          <a:p>
            <a:pPr indent="0" marL="0">
              <a:lnSpc>
                <a:spcPts val="5150"/>
              </a:lnSpc>
              <a:buNone/>
            </a:pPr>
            <a:r>
              <a:rPr lang="en-US" sz="4150" b="1" dirty="0">
                <a:solidFill>
                  <a:srgbClr val="9998FF"/>
                </a:solidFill>
                <a:latin typeface="Barlow Bold" pitchFamily="34" charset="0"/>
                <a:ea typeface="Barlow Bold" pitchFamily="34" charset="-122"/>
                <a:cs typeface="Barlow Bold" pitchFamily="34" charset="-120"/>
              </a:rPr>
              <a:t>Adding Interactivity with JavaScript</a:t>
            </a:r>
            <a:endParaRPr lang="en-US" sz="4150" dirty="0"/>
          </a:p>
        </p:txBody>
      </p:sp>
      <p:sp>
        <p:nvSpPr>
          <p:cNvPr id="4" name="Shape 1"/>
          <p:cNvSpPr/>
          <p:nvPr/>
        </p:nvSpPr>
        <p:spPr>
          <a:xfrm>
            <a:off x="6478429" y="2484001"/>
            <a:ext cx="22860" cy="4882872"/>
          </a:xfrm>
          <a:prstGeom prst="roundRect">
            <a:avLst>
              <a:gd name="adj" fmla="val 790232"/>
            </a:avLst>
          </a:prstGeom>
          <a:solidFill>
            <a:srgbClr val="60646A"/>
          </a:solidFill>
          <a:ln/>
        </p:spPr>
      </p:sp>
      <p:sp>
        <p:nvSpPr>
          <p:cNvPr id="5" name="Shape 2"/>
          <p:cNvSpPr/>
          <p:nvPr/>
        </p:nvSpPr>
        <p:spPr>
          <a:xfrm>
            <a:off x="6692801" y="2924056"/>
            <a:ext cx="702469" cy="22860"/>
          </a:xfrm>
          <a:prstGeom prst="roundRect">
            <a:avLst>
              <a:gd name="adj" fmla="val 790232"/>
            </a:avLst>
          </a:prstGeom>
          <a:solidFill>
            <a:srgbClr val="60646A"/>
          </a:solidFill>
          <a:ln/>
        </p:spPr>
      </p:sp>
      <p:sp>
        <p:nvSpPr>
          <p:cNvPr id="6" name="Shape 3"/>
          <p:cNvSpPr/>
          <p:nvPr/>
        </p:nvSpPr>
        <p:spPr>
          <a:xfrm>
            <a:off x="6264057" y="2709743"/>
            <a:ext cx="451604" cy="451604"/>
          </a:xfrm>
          <a:prstGeom prst="roundRect">
            <a:avLst>
              <a:gd name="adj" fmla="val 40001"/>
            </a:avLst>
          </a:prstGeom>
          <a:solidFill>
            <a:srgbClr val="282C32"/>
          </a:solidFill>
          <a:ln/>
          <a:effectLst>
            <a:outerShdw sx="100000" sy="100000" kx="0" ky="0" algn="bl" rotWithShape="0" blurRad="49530" dist="24130" dir="13500000">
              <a:srgbClr val="ffffff">
                <a:alpha val="10000"/>
              </a:srgbClr>
            </a:outerShdw>
          </a:effectLst>
        </p:spPr>
      </p:sp>
      <p:sp>
        <p:nvSpPr>
          <p:cNvPr id="7" name="Text 4"/>
          <p:cNvSpPr/>
          <p:nvPr/>
        </p:nvSpPr>
        <p:spPr>
          <a:xfrm>
            <a:off x="6433721" y="2777014"/>
            <a:ext cx="112157" cy="316944"/>
          </a:xfrm>
          <a:prstGeom prst="rect">
            <a:avLst/>
          </a:prstGeom>
          <a:noFill/>
          <a:ln/>
        </p:spPr>
        <p:txBody>
          <a:bodyPr wrap="none" lIns="0" tIns="0" rIns="0" bIns="0" rtlCol="0" anchor="t"/>
          <a:lstStyle/>
          <a:p>
            <a:pPr algn="ctr" indent="0" marL="0">
              <a:lnSpc>
                <a:spcPts val="2450"/>
              </a:lnSpc>
              <a:buNone/>
            </a:pPr>
            <a:r>
              <a:rPr lang="en-US" sz="2450" b="1" dirty="0">
                <a:solidFill>
                  <a:srgbClr val="EEEFF5"/>
                </a:solidFill>
                <a:latin typeface="Barlow Bold" pitchFamily="34" charset="0"/>
                <a:ea typeface="Barlow Bold" pitchFamily="34" charset="-122"/>
                <a:cs typeface="Barlow Bold" pitchFamily="34" charset="-120"/>
              </a:rPr>
              <a:t>1</a:t>
            </a:r>
            <a:endParaRPr lang="en-US" sz="2450" dirty="0"/>
          </a:p>
        </p:txBody>
      </p:sp>
      <p:sp>
        <p:nvSpPr>
          <p:cNvPr id="8" name="Text 5"/>
          <p:cNvSpPr/>
          <p:nvPr/>
        </p:nvSpPr>
        <p:spPr>
          <a:xfrm>
            <a:off x="7593806" y="2684621"/>
            <a:ext cx="2640925" cy="330041"/>
          </a:xfrm>
          <a:prstGeom prst="rect">
            <a:avLst/>
          </a:prstGeom>
          <a:noFill/>
          <a:ln/>
        </p:spPr>
        <p:txBody>
          <a:bodyPr wrap="none" lIns="0" tIns="0" rIns="0" bIns="0" rtlCol="0" anchor="t"/>
          <a:lstStyle/>
          <a:p>
            <a:pPr algn="l" indent="0" marL="0">
              <a:lnSpc>
                <a:spcPts val="2550"/>
              </a:lnSpc>
              <a:buNone/>
            </a:pPr>
            <a:r>
              <a:rPr lang="en-US" sz="2050" b="1" dirty="0">
                <a:solidFill>
                  <a:srgbClr val="EEEFF5"/>
                </a:solidFill>
                <a:latin typeface="Barlow Bold" pitchFamily="34" charset="0"/>
                <a:ea typeface="Barlow Bold" pitchFamily="34" charset="-122"/>
                <a:cs typeface="Barlow Bold" pitchFamily="34" charset="-120"/>
              </a:rPr>
              <a:t>Task Creation</a:t>
            </a:r>
            <a:endParaRPr lang="en-US" sz="2050" dirty="0"/>
          </a:p>
        </p:txBody>
      </p:sp>
      <p:sp>
        <p:nvSpPr>
          <p:cNvPr id="9" name="Text 6"/>
          <p:cNvSpPr/>
          <p:nvPr/>
        </p:nvSpPr>
        <p:spPr>
          <a:xfrm>
            <a:off x="7593806" y="3135035"/>
            <a:ext cx="6334125" cy="642223"/>
          </a:xfrm>
          <a:prstGeom prst="rect">
            <a:avLst/>
          </a:prstGeom>
          <a:noFill/>
          <a:ln/>
        </p:spPr>
        <p:txBody>
          <a:bodyPr wrap="square" lIns="0" tIns="0" rIns="0" bIns="0" rtlCol="0" anchor="t"/>
          <a:lstStyle/>
          <a:p>
            <a:pPr algn="l" indent="0" marL="0">
              <a:lnSpc>
                <a:spcPts val="2500"/>
              </a:lnSpc>
              <a:buNone/>
            </a:pPr>
            <a:r>
              <a:rPr lang="en-US" sz="1550" dirty="0">
                <a:solidFill>
                  <a:srgbClr val="EEEFF5"/>
                </a:solidFill>
                <a:latin typeface="Montserrat" pitchFamily="34" charset="0"/>
                <a:ea typeface="Montserrat" pitchFamily="34" charset="-122"/>
                <a:cs typeface="Montserrat" pitchFamily="34" charset="-120"/>
              </a:rPr>
              <a:t>Implement JavaScript functions to capture user input, create new task elements, and append them to the to-do list.</a:t>
            </a:r>
            <a:endParaRPr lang="en-US" sz="1550" dirty="0"/>
          </a:p>
        </p:txBody>
      </p:sp>
      <p:sp>
        <p:nvSpPr>
          <p:cNvPr id="10" name="Shape 7"/>
          <p:cNvSpPr/>
          <p:nvPr/>
        </p:nvSpPr>
        <p:spPr>
          <a:xfrm>
            <a:off x="6692801" y="4618553"/>
            <a:ext cx="702469" cy="22860"/>
          </a:xfrm>
          <a:prstGeom prst="roundRect">
            <a:avLst>
              <a:gd name="adj" fmla="val 790232"/>
            </a:avLst>
          </a:prstGeom>
          <a:solidFill>
            <a:srgbClr val="60646A"/>
          </a:solidFill>
          <a:ln/>
        </p:spPr>
      </p:sp>
      <p:sp>
        <p:nvSpPr>
          <p:cNvPr id="11" name="Shape 8"/>
          <p:cNvSpPr/>
          <p:nvPr/>
        </p:nvSpPr>
        <p:spPr>
          <a:xfrm>
            <a:off x="6264057" y="4404241"/>
            <a:ext cx="451604" cy="451604"/>
          </a:xfrm>
          <a:prstGeom prst="roundRect">
            <a:avLst>
              <a:gd name="adj" fmla="val 40001"/>
            </a:avLst>
          </a:prstGeom>
          <a:solidFill>
            <a:srgbClr val="282C32"/>
          </a:solidFill>
          <a:ln/>
          <a:effectLst>
            <a:outerShdw sx="100000" sy="100000" kx="0" ky="0" algn="bl" rotWithShape="0" blurRad="49530" dist="24130" dir="13500000">
              <a:srgbClr val="ffffff">
                <a:alpha val="10000"/>
              </a:srgbClr>
            </a:outerShdw>
          </a:effectLst>
        </p:spPr>
      </p:sp>
      <p:sp>
        <p:nvSpPr>
          <p:cNvPr id="12" name="Text 9"/>
          <p:cNvSpPr/>
          <p:nvPr/>
        </p:nvSpPr>
        <p:spPr>
          <a:xfrm>
            <a:off x="6401098" y="4471511"/>
            <a:ext cx="177522" cy="316944"/>
          </a:xfrm>
          <a:prstGeom prst="rect">
            <a:avLst/>
          </a:prstGeom>
          <a:noFill/>
          <a:ln/>
        </p:spPr>
        <p:txBody>
          <a:bodyPr wrap="none" lIns="0" tIns="0" rIns="0" bIns="0" rtlCol="0" anchor="t"/>
          <a:lstStyle/>
          <a:p>
            <a:pPr algn="ctr" indent="0" marL="0">
              <a:lnSpc>
                <a:spcPts val="2450"/>
              </a:lnSpc>
              <a:buNone/>
            </a:pPr>
            <a:r>
              <a:rPr lang="en-US" sz="2450" b="1" dirty="0">
                <a:solidFill>
                  <a:srgbClr val="EEEFF5"/>
                </a:solidFill>
                <a:latin typeface="Barlow Bold" pitchFamily="34" charset="0"/>
                <a:ea typeface="Barlow Bold" pitchFamily="34" charset="-122"/>
                <a:cs typeface="Barlow Bold" pitchFamily="34" charset="-120"/>
              </a:rPr>
              <a:t>2</a:t>
            </a:r>
            <a:endParaRPr lang="en-US" sz="2450" dirty="0"/>
          </a:p>
        </p:txBody>
      </p:sp>
      <p:sp>
        <p:nvSpPr>
          <p:cNvPr id="13" name="Text 10"/>
          <p:cNvSpPr/>
          <p:nvPr/>
        </p:nvSpPr>
        <p:spPr>
          <a:xfrm>
            <a:off x="7593806" y="4379119"/>
            <a:ext cx="2640925" cy="330041"/>
          </a:xfrm>
          <a:prstGeom prst="rect">
            <a:avLst/>
          </a:prstGeom>
          <a:noFill/>
          <a:ln/>
        </p:spPr>
        <p:txBody>
          <a:bodyPr wrap="none" lIns="0" tIns="0" rIns="0" bIns="0" rtlCol="0" anchor="t"/>
          <a:lstStyle/>
          <a:p>
            <a:pPr algn="l" indent="0" marL="0">
              <a:lnSpc>
                <a:spcPts val="2550"/>
              </a:lnSpc>
              <a:buNone/>
            </a:pPr>
            <a:r>
              <a:rPr lang="en-US" sz="2050" b="1" dirty="0">
                <a:solidFill>
                  <a:srgbClr val="EEEFF5"/>
                </a:solidFill>
                <a:latin typeface="Barlow Bold" pitchFamily="34" charset="0"/>
                <a:ea typeface="Barlow Bold" pitchFamily="34" charset="-122"/>
                <a:cs typeface="Barlow Bold" pitchFamily="34" charset="-120"/>
              </a:rPr>
              <a:t>Task Completion</a:t>
            </a:r>
            <a:endParaRPr lang="en-US" sz="2050" dirty="0"/>
          </a:p>
        </p:txBody>
      </p:sp>
      <p:sp>
        <p:nvSpPr>
          <p:cNvPr id="14" name="Text 11"/>
          <p:cNvSpPr/>
          <p:nvPr/>
        </p:nvSpPr>
        <p:spPr>
          <a:xfrm>
            <a:off x="7593806" y="4829532"/>
            <a:ext cx="6334125" cy="642223"/>
          </a:xfrm>
          <a:prstGeom prst="rect">
            <a:avLst/>
          </a:prstGeom>
          <a:noFill/>
          <a:ln/>
        </p:spPr>
        <p:txBody>
          <a:bodyPr wrap="square" lIns="0" tIns="0" rIns="0" bIns="0" rtlCol="0" anchor="t"/>
          <a:lstStyle/>
          <a:p>
            <a:pPr algn="l" indent="0" marL="0">
              <a:lnSpc>
                <a:spcPts val="2500"/>
              </a:lnSpc>
              <a:buNone/>
            </a:pPr>
            <a:r>
              <a:rPr lang="en-US" sz="1550" dirty="0">
                <a:solidFill>
                  <a:srgbClr val="EEEFF5"/>
                </a:solidFill>
                <a:latin typeface="Montserrat" pitchFamily="34" charset="0"/>
                <a:ea typeface="Montserrat" pitchFamily="34" charset="-122"/>
                <a:cs typeface="Montserrat" pitchFamily="34" charset="-120"/>
              </a:rPr>
              <a:t>Develop logic to toggle the completion status of tasks, updating the visual representation and tracking progress.</a:t>
            </a:r>
            <a:endParaRPr lang="en-US" sz="1550" dirty="0"/>
          </a:p>
        </p:txBody>
      </p:sp>
      <p:sp>
        <p:nvSpPr>
          <p:cNvPr id="15" name="Shape 12"/>
          <p:cNvSpPr/>
          <p:nvPr/>
        </p:nvSpPr>
        <p:spPr>
          <a:xfrm>
            <a:off x="6692801" y="6313051"/>
            <a:ext cx="702469" cy="22860"/>
          </a:xfrm>
          <a:prstGeom prst="roundRect">
            <a:avLst>
              <a:gd name="adj" fmla="val 790232"/>
            </a:avLst>
          </a:prstGeom>
          <a:solidFill>
            <a:srgbClr val="60646A"/>
          </a:solidFill>
          <a:ln/>
        </p:spPr>
      </p:sp>
      <p:sp>
        <p:nvSpPr>
          <p:cNvPr id="16" name="Shape 13"/>
          <p:cNvSpPr/>
          <p:nvPr/>
        </p:nvSpPr>
        <p:spPr>
          <a:xfrm>
            <a:off x="6264057" y="6098738"/>
            <a:ext cx="451604" cy="451604"/>
          </a:xfrm>
          <a:prstGeom prst="roundRect">
            <a:avLst>
              <a:gd name="adj" fmla="val 40001"/>
            </a:avLst>
          </a:prstGeom>
          <a:solidFill>
            <a:srgbClr val="282C32"/>
          </a:solidFill>
          <a:ln/>
          <a:effectLst>
            <a:outerShdw sx="100000" sy="100000" kx="0" ky="0" algn="bl" rotWithShape="0" blurRad="49530" dist="24130" dir="13500000">
              <a:srgbClr val="ffffff">
                <a:alpha val="10000"/>
              </a:srgbClr>
            </a:outerShdw>
          </a:effectLst>
        </p:spPr>
      </p:sp>
      <p:sp>
        <p:nvSpPr>
          <p:cNvPr id="17" name="Text 14"/>
          <p:cNvSpPr/>
          <p:nvPr/>
        </p:nvSpPr>
        <p:spPr>
          <a:xfrm>
            <a:off x="6404312" y="6166009"/>
            <a:ext cx="171093" cy="316944"/>
          </a:xfrm>
          <a:prstGeom prst="rect">
            <a:avLst/>
          </a:prstGeom>
          <a:noFill/>
          <a:ln/>
        </p:spPr>
        <p:txBody>
          <a:bodyPr wrap="none" lIns="0" tIns="0" rIns="0" bIns="0" rtlCol="0" anchor="t"/>
          <a:lstStyle/>
          <a:p>
            <a:pPr algn="ctr" indent="0" marL="0">
              <a:lnSpc>
                <a:spcPts val="2450"/>
              </a:lnSpc>
              <a:buNone/>
            </a:pPr>
            <a:r>
              <a:rPr lang="en-US" sz="2450" b="1" dirty="0">
                <a:solidFill>
                  <a:srgbClr val="EEEFF5"/>
                </a:solidFill>
                <a:latin typeface="Barlow Bold" pitchFamily="34" charset="0"/>
                <a:ea typeface="Barlow Bold" pitchFamily="34" charset="-122"/>
                <a:cs typeface="Barlow Bold" pitchFamily="34" charset="-120"/>
              </a:rPr>
              <a:t>3</a:t>
            </a:r>
            <a:endParaRPr lang="en-US" sz="2450" dirty="0"/>
          </a:p>
        </p:txBody>
      </p:sp>
      <p:sp>
        <p:nvSpPr>
          <p:cNvPr id="18" name="Text 15"/>
          <p:cNvSpPr/>
          <p:nvPr/>
        </p:nvSpPr>
        <p:spPr>
          <a:xfrm>
            <a:off x="7593806" y="6073616"/>
            <a:ext cx="2640925" cy="330041"/>
          </a:xfrm>
          <a:prstGeom prst="rect">
            <a:avLst/>
          </a:prstGeom>
          <a:noFill/>
          <a:ln/>
        </p:spPr>
        <p:txBody>
          <a:bodyPr wrap="none" lIns="0" tIns="0" rIns="0" bIns="0" rtlCol="0" anchor="t"/>
          <a:lstStyle/>
          <a:p>
            <a:pPr algn="l" indent="0" marL="0">
              <a:lnSpc>
                <a:spcPts val="2550"/>
              </a:lnSpc>
              <a:buNone/>
            </a:pPr>
            <a:r>
              <a:rPr lang="en-US" sz="2050" b="1" dirty="0">
                <a:solidFill>
                  <a:srgbClr val="EEEFF5"/>
                </a:solidFill>
                <a:latin typeface="Barlow Bold" pitchFamily="34" charset="0"/>
                <a:ea typeface="Barlow Bold" pitchFamily="34" charset="-122"/>
                <a:cs typeface="Barlow Bold" pitchFamily="34" charset="-120"/>
              </a:rPr>
              <a:t>Task Deletion</a:t>
            </a:r>
            <a:endParaRPr lang="en-US" sz="2050" dirty="0"/>
          </a:p>
        </p:txBody>
      </p:sp>
      <p:sp>
        <p:nvSpPr>
          <p:cNvPr id="19" name="Text 16"/>
          <p:cNvSpPr/>
          <p:nvPr/>
        </p:nvSpPr>
        <p:spPr>
          <a:xfrm>
            <a:off x="7593806" y="6524030"/>
            <a:ext cx="6334125" cy="642223"/>
          </a:xfrm>
          <a:prstGeom prst="rect">
            <a:avLst/>
          </a:prstGeom>
          <a:noFill/>
          <a:ln/>
        </p:spPr>
        <p:txBody>
          <a:bodyPr wrap="square" lIns="0" tIns="0" rIns="0" bIns="0" rtlCol="0" anchor="t"/>
          <a:lstStyle/>
          <a:p>
            <a:pPr algn="l" indent="0" marL="0">
              <a:lnSpc>
                <a:spcPts val="2500"/>
              </a:lnSpc>
              <a:buNone/>
            </a:pPr>
            <a:r>
              <a:rPr lang="en-US" sz="1550" dirty="0">
                <a:solidFill>
                  <a:srgbClr val="EEEFF5"/>
                </a:solidFill>
                <a:latin typeface="Montserrat" pitchFamily="34" charset="0"/>
                <a:ea typeface="Montserrat" pitchFamily="34" charset="-122"/>
                <a:cs typeface="Montserrat" pitchFamily="34" charset="-120"/>
              </a:rPr>
              <a:t>Create functionality to remove tasks from the list, providing users with the ability to manage their to-do items effectively.</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08196"/>
          </a:xfrm>
          <a:prstGeom prst="rect">
            <a:avLst/>
          </a:prstGeom>
        </p:spPr>
      </p:pic>
      <p:sp>
        <p:nvSpPr>
          <p:cNvPr id="3" name="Text 0"/>
          <p:cNvSpPr/>
          <p:nvPr/>
        </p:nvSpPr>
        <p:spPr>
          <a:xfrm>
            <a:off x="758309" y="3461147"/>
            <a:ext cx="7924086" cy="712708"/>
          </a:xfrm>
          <a:prstGeom prst="rect">
            <a:avLst/>
          </a:prstGeom>
          <a:noFill/>
          <a:ln/>
        </p:spPr>
        <p:txBody>
          <a:bodyPr wrap="none" lIns="0" tIns="0" rIns="0" bIns="0" rtlCol="0" anchor="t"/>
          <a:lstStyle/>
          <a:p>
            <a:pPr indent="0" marL="0">
              <a:lnSpc>
                <a:spcPts val="5600"/>
              </a:lnSpc>
              <a:buNone/>
            </a:pPr>
            <a:r>
              <a:rPr lang="en-US" sz="4450" b="1" dirty="0">
                <a:solidFill>
                  <a:srgbClr val="9998FF"/>
                </a:solidFill>
                <a:latin typeface="Barlow Bold" pitchFamily="34" charset="0"/>
                <a:ea typeface="Barlow Bold" pitchFamily="34" charset="-122"/>
                <a:cs typeface="Barlow Bold" pitchFamily="34" charset="-120"/>
              </a:rPr>
              <a:t>Optimizing the User Experience</a:t>
            </a:r>
            <a:endParaRPr lang="en-US" sz="4450" dirty="0"/>
          </a:p>
        </p:txBody>
      </p:sp>
      <p:pic>
        <p:nvPicPr>
          <p:cNvPr id="4" name="Image 1" descr="preencoded.png">    </p:cNvPr>
          <p:cNvPicPr>
            <a:picLocks noChangeAspect="1"/>
          </p:cNvPicPr>
          <p:nvPr/>
        </p:nvPicPr>
        <p:blipFill>
          <a:blip r:embed="rId2"/>
          <a:stretch>
            <a:fillRect/>
          </a:stretch>
        </p:blipFill>
        <p:spPr>
          <a:xfrm>
            <a:off x="758309" y="4498777"/>
            <a:ext cx="541615" cy="541615"/>
          </a:xfrm>
          <a:prstGeom prst="rect">
            <a:avLst/>
          </a:prstGeom>
        </p:spPr>
      </p:pic>
      <p:sp>
        <p:nvSpPr>
          <p:cNvPr id="5" name="Text 1"/>
          <p:cNvSpPr/>
          <p:nvPr/>
        </p:nvSpPr>
        <p:spPr>
          <a:xfrm>
            <a:off x="758309" y="5256967"/>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EEEFF5"/>
                </a:solidFill>
                <a:latin typeface="Barlow Bold" pitchFamily="34" charset="0"/>
                <a:ea typeface="Barlow Bold" pitchFamily="34" charset="-122"/>
                <a:cs typeface="Barlow Bold" pitchFamily="34" charset="-120"/>
              </a:rPr>
              <a:t>Responsive Design</a:t>
            </a:r>
            <a:endParaRPr lang="en-US" sz="2200" dirty="0"/>
          </a:p>
        </p:txBody>
      </p:sp>
      <p:sp>
        <p:nvSpPr>
          <p:cNvPr id="6" name="Text 2"/>
          <p:cNvSpPr/>
          <p:nvPr/>
        </p:nvSpPr>
        <p:spPr>
          <a:xfrm>
            <a:off x="758309" y="5743099"/>
            <a:ext cx="4154567" cy="1733550"/>
          </a:xfrm>
          <a:prstGeom prst="rect">
            <a:avLst/>
          </a:prstGeom>
          <a:noFill/>
          <a:ln/>
        </p:spPr>
        <p:txBody>
          <a:bodyPr wrap="square" lIns="0" tIns="0" rIns="0" bIns="0" rtlCol="0" anchor="t"/>
          <a:lstStyle/>
          <a:p>
            <a:pPr algn="l"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Ensure the to-do list is optimized for various device sizes and screen resolutions, providing a seamless experience across desktop, tablet, and mobile.</a:t>
            </a:r>
            <a:endParaRPr lang="en-US" sz="1700" dirty="0"/>
          </a:p>
        </p:txBody>
      </p:sp>
      <p:pic>
        <p:nvPicPr>
          <p:cNvPr id="7" name="Image 2" descr="preencoded.png">    </p:cNvPr>
          <p:cNvPicPr>
            <a:picLocks noChangeAspect="1"/>
          </p:cNvPicPr>
          <p:nvPr/>
        </p:nvPicPr>
        <p:blipFill>
          <a:blip r:embed="rId3"/>
          <a:stretch>
            <a:fillRect/>
          </a:stretch>
        </p:blipFill>
        <p:spPr>
          <a:xfrm>
            <a:off x="5237798" y="4498777"/>
            <a:ext cx="541615" cy="541615"/>
          </a:xfrm>
          <a:prstGeom prst="rect">
            <a:avLst/>
          </a:prstGeom>
        </p:spPr>
      </p:pic>
      <p:sp>
        <p:nvSpPr>
          <p:cNvPr id="8" name="Text 3"/>
          <p:cNvSpPr/>
          <p:nvPr/>
        </p:nvSpPr>
        <p:spPr>
          <a:xfrm>
            <a:off x="5237798" y="5256967"/>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EEEFF5"/>
                </a:solidFill>
                <a:latin typeface="Barlow Bold" pitchFamily="34" charset="0"/>
                <a:ea typeface="Barlow Bold" pitchFamily="34" charset="-122"/>
                <a:cs typeface="Barlow Bold" pitchFamily="34" charset="-120"/>
              </a:rPr>
              <a:t>Accessibility</a:t>
            </a:r>
            <a:endParaRPr lang="en-US" sz="2200" dirty="0"/>
          </a:p>
        </p:txBody>
      </p:sp>
      <p:sp>
        <p:nvSpPr>
          <p:cNvPr id="9" name="Text 4"/>
          <p:cNvSpPr/>
          <p:nvPr/>
        </p:nvSpPr>
        <p:spPr>
          <a:xfrm>
            <a:off x="5237798" y="5743099"/>
            <a:ext cx="4154686" cy="1386840"/>
          </a:xfrm>
          <a:prstGeom prst="rect">
            <a:avLst/>
          </a:prstGeom>
          <a:noFill/>
          <a:ln/>
        </p:spPr>
        <p:txBody>
          <a:bodyPr wrap="square" lIns="0" tIns="0" rIns="0" bIns="0" rtlCol="0" anchor="t"/>
          <a:lstStyle/>
          <a:p>
            <a:pPr algn="l"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Implement accessibility features like keyboard navigation, screen reader support, and high-contrast themes to cater to users with diverse needs.</a:t>
            </a:r>
            <a:endParaRPr lang="en-US" sz="1700" dirty="0"/>
          </a:p>
        </p:txBody>
      </p:sp>
      <p:pic>
        <p:nvPicPr>
          <p:cNvPr id="10" name="Image 3" descr="preencoded.png">    </p:cNvPr>
          <p:cNvPicPr>
            <a:picLocks noChangeAspect="1"/>
          </p:cNvPicPr>
          <p:nvPr/>
        </p:nvPicPr>
        <p:blipFill>
          <a:blip r:embed="rId4"/>
          <a:stretch>
            <a:fillRect/>
          </a:stretch>
        </p:blipFill>
        <p:spPr>
          <a:xfrm>
            <a:off x="9717405" y="4498777"/>
            <a:ext cx="541615" cy="541615"/>
          </a:xfrm>
          <a:prstGeom prst="rect">
            <a:avLst/>
          </a:prstGeom>
        </p:spPr>
      </p:pic>
      <p:sp>
        <p:nvSpPr>
          <p:cNvPr id="11" name="Text 5"/>
          <p:cNvSpPr/>
          <p:nvPr/>
        </p:nvSpPr>
        <p:spPr>
          <a:xfrm>
            <a:off x="9717405" y="5256967"/>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EEEFF5"/>
                </a:solidFill>
                <a:latin typeface="Barlow Bold" pitchFamily="34" charset="0"/>
                <a:ea typeface="Barlow Bold" pitchFamily="34" charset="-122"/>
                <a:cs typeface="Barlow Bold" pitchFamily="34" charset="-120"/>
              </a:rPr>
              <a:t>Intuitive Usability</a:t>
            </a:r>
            <a:endParaRPr lang="en-US" sz="2200" dirty="0"/>
          </a:p>
        </p:txBody>
      </p:sp>
      <p:sp>
        <p:nvSpPr>
          <p:cNvPr id="12" name="Text 6"/>
          <p:cNvSpPr/>
          <p:nvPr/>
        </p:nvSpPr>
        <p:spPr>
          <a:xfrm>
            <a:off x="9717405" y="5743099"/>
            <a:ext cx="4154567" cy="1386840"/>
          </a:xfrm>
          <a:prstGeom prst="rect">
            <a:avLst/>
          </a:prstGeom>
          <a:noFill/>
          <a:ln/>
        </p:spPr>
        <p:txBody>
          <a:bodyPr wrap="square" lIns="0" tIns="0" rIns="0" bIns="0" rtlCol="0" anchor="t"/>
          <a:lstStyle/>
          <a:p>
            <a:pPr algn="l"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Design the interface with a focus on simplicity and ease of use, allowing users to quickly and efficiently manage their tasks.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2729151"/>
            <a:ext cx="6739414" cy="712708"/>
          </a:xfrm>
          <a:prstGeom prst="rect">
            <a:avLst/>
          </a:prstGeom>
          <a:noFill/>
          <a:ln/>
        </p:spPr>
        <p:txBody>
          <a:bodyPr wrap="none" lIns="0" tIns="0" rIns="0" bIns="0" rtlCol="0" anchor="t"/>
          <a:lstStyle/>
          <a:p>
            <a:pPr indent="0" marL="0">
              <a:lnSpc>
                <a:spcPts val="5600"/>
              </a:lnSpc>
              <a:buNone/>
            </a:pPr>
            <a:r>
              <a:rPr lang="en-US" sz="4450" b="1" dirty="0">
                <a:solidFill>
                  <a:srgbClr val="9998FF"/>
                </a:solidFill>
                <a:latin typeface="Barlow Bold" pitchFamily="34" charset="0"/>
                <a:ea typeface="Barlow Bold" pitchFamily="34" charset="-122"/>
                <a:cs typeface="Barlow Bold" pitchFamily="34" charset="-120"/>
              </a:rPr>
              <a:t>Conclusion and Next Steps</a:t>
            </a:r>
            <a:endParaRPr lang="en-US" sz="4450" dirty="0"/>
          </a:p>
        </p:txBody>
      </p:sp>
      <p:sp>
        <p:nvSpPr>
          <p:cNvPr id="4" name="Text 1"/>
          <p:cNvSpPr/>
          <p:nvPr/>
        </p:nvSpPr>
        <p:spPr>
          <a:xfrm>
            <a:off x="6244709" y="3766780"/>
            <a:ext cx="7627382" cy="173355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By following this guide, you've created a powerful and visually appealing to-do list application using HTML, CSS, and JavaScript. Moving forward, consider exploring additional features like task prioritization, due dates, and integration with productivity tools to further enhance the functionality and versatility of your creation.</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2024-10-28T19:46:44Z</dcterms:created>
  <dcterms:modified xsi:type="dcterms:W3CDTF">2024-10-28T19:46:44Z</dcterms:modified>
</cp:coreProperties>
</file>